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30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5D541-E828-426D-B644-9BCC2B2FA40D}" type="datetimeFigureOut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F791-4032-4FAE-AF8F-EB80984B8B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3322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5D541-E828-426D-B644-9BCC2B2FA40D}" type="datetimeFigureOut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F791-4032-4FAE-AF8F-EB80984B8B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4689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5D541-E828-426D-B644-9BCC2B2FA40D}" type="datetimeFigureOut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F791-4032-4FAE-AF8F-EB80984B8B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566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5D541-E828-426D-B644-9BCC2B2FA40D}" type="datetimeFigureOut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F791-4032-4FAE-AF8F-EB80984B8B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332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5D541-E828-426D-B644-9BCC2B2FA40D}" type="datetimeFigureOut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F791-4032-4FAE-AF8F-EB80984B8B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1700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5D541-E828-426D-B644-9BCC2B2FA40D}" type="datetimeFigureOut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F791-4032-4FAE-AF8F-EB80984B8B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5175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5D541-E828-426D-B644-9BCC2B2FA40D}" type="datetimeFigureOut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F791-4032-4FAE-AF8F-EB80984B8B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7065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5D541-E828-426D-B644-9BCC2B2FA40D}" type="datetimeFigureOut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F791-4032-4FAE-AF8F-EB80984B8B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0578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5D541-E828-426D-B644-9BCC2B2FA40D}" type="datetimeFigureOut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F791-4032-4FAE-AF8F-EB80984B8B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793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5D541-E828-426D-B644-9BCC2B2FA40D}" type="datetimeFigureOut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F791-4032-4FAE-AF8F-EB80984B8B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6037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5D541-E828-426D-B644-9BCC2B2FA40D}" type="datetimeFigureOut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F791-4032-4FAE-AF8F-EB80984B8B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7049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5D541-E828-426D-B644-9BCC2B2FA40D}" type="datetimeFigureOut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6F791-4032-4FAE-AF8F-EB80984B8B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3481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148856"/>
            <a:ext cx="6857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>
                <a:solidFill>
                  <a:srgbClr val="FF000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新型コロナ</a:t>
            </a:r>
            <a:r>
              <a:rPr kumimoji="1" lang="ja-JP" altLang="en-US" sz="2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検査における</a:t>
            </a:r>
            <a:r>
              <a:rPr kumimoji="1" lang="ja-JP" altLang="en-US" sz="2000" dirty="0" smtClean="0">
                <a:solidFill>
                  <a:srgbClr val="FF000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唾液</a:t>
            </a:r>
            <a:r>
              <a:rPr kumimoji="1" lang="ja-JP" altLang="en-US" sz="2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採取の</a:t>
            </a:r>
            <a:r>
              <a:rPr kumimoji="1" lang="ja-JP" altLang="en-US" sz="2000" dirty="0" smtClean="0">
                <a:solidFill>
                  <a:srgbClr val="FF000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注意点</a:t>
            </a:r>
            <a:endParaRPr kumimoji="1" lang="ja-JP" altLang="en-US" sz="2000" dirty="0">
              <a:solidFill>
                <a:srgbClr val="FF0000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196702" y="602129"/>
            <a:ext cx="6464594" cy="935666"/>
          </a:xfrm>
          <a:prstGeom prst="roundRect">
            <a:avLst/>
          </a:prstGeom>
          <a:noFill/>
          <a:ln w="635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施設や職場などで新型コロナウイルス感染症検査のために</a:t>
            </a:r>
            <a:endParaRPr kumimoji="1" lang="en-US" altLang="ja-JP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 smtClean="0">
                <a:solidFill>
                  <a:schemeClr val="tx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唾液を自己採取</a:t>
            </a:r>
            <a:r>
              <a:rPr kumimoji="1"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する際は、以下の方法で行ってください。</a:t>
            </a:r>
            <a:endParaRPr kumimoji="1" lang="en-US" altLang="ja-JP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196702" y="1683871"/>
            <a:ext cx="6464594" cy="1676017"/>
          </a:xfrm>
          <a:prstGeom prst="roundRect">
            <a:avLst/>
          </a:prstGeom>
          <a:noFill/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１．採取前の準備</a:t>
            </a:r>
            <a:endParaRPr kumimoji="1" lang="en-US" altLang="ja-JP" sz="16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被検者が所属する施設等の職員</a:t>
            </a:r>
            <a:r>
              <a:rPr kumimoji="1" lang="ja-JP" altLang="en-US" sz="12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（被検者本人とは別の職員、マスクを着用）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が、</a:t>
            </a:r>
            <a:endParaRPr kumimoji="1" lang="en-US" altLang="ja-JP" sz="1600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42900" indent="-342900">
              <a:buFont typeface="+mj-ea"/>
              <a:buAutoNum type="circleNumDbPlain"/>
            </a:pPr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検体容器に油性ペンで被検者の名前を記載し、上から透明なセロハンテープ等で保護します。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（印字したラベルの貼付も可。）</a:t>
            </a:r>
            <a:endParaRPr kumimoji="1"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42900" indent="-342900">
              <a:buFont typeface="+mj-ea"/>
              <a:buAutoNum type="circleNumDbPlain"/>
            </a:pP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被検者が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採取の前少なくとも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分間</a:t>
            </a:r>
            <a:r>
              <a:rPr kumimoji="1" lang="en-US" altLang="ja-JP" sz="1600" baseline="30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飲食（飲水を含む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）や歯磨き、うがいを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行っていないことを確認します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　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※30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分間ほどが望ましい。</a:t>
            </a:r>
            <a:endParaRPr kumimoji="1" lang="en-US" altLang="ja-JP" sz="16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196702" y="3359888"/>
            <a:ext cx="6612874" cy="2328531"/>
          </a:xfrm>
          <a:prstGeom prst="roundRect">
            <a:avLst/>
          </a:prstGeom>
          <a:noFill/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２．採取</a:t>
            </a:r>
            <a:endParaRPr kumimoji="1" lang="en-US" altLang="ja-JP" sz="16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u="sng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施設等の職員の管理下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kumimoji="1"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、被検者本人が、</a:t>
            </a:r>
            <a:endParaRPr kumimoji="1" lang="en-US" altLang="ja-JP" sz="1600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42900" indent="-342900">
              <a:buFont typeface="+mj-ea"/>
              <a:buAutoNum type="circleNumDbPlain"/>
            </a:pPr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検体容器に被検者の氏名が記載されていることを確認します。</a:t>
            </a:r>
            <a:endParaRPr kumimoji="1" lang="en-US" altLang="ja-JP" sz="16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42900" indent="-342900">
              <a:buFont typeface="+mj-ea"/>
              <a:buAutoNum type="circleNumDbPlain"/>
            </a:pPr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唇を閉じて、口の中に唾液がたまるのを待ちます。</a:t>
            </a:r>
            <a:endParaRPr kumimoji="1" lang="en-US" altLang="ja-JP" sz="16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42900" indent="-342900">
              <a:buFont typeface="+mj-ea"/>
              <a:buAutoNum type="circleNumDbPlain"/>
            </a:pPr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容器のふたを開けて唾液を直接滴下します。液体成分が十分量（１～２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mL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程度）に達するまで②と③を繰り返します。</a:t>
            </a:r>
            <a:endParaRPr kumimoji="1" lang="en-US" altLang="ja-JP" sz="16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42925" indent="-184150"/>
            <a:r>
              <a:rPr kumimoji="1" lang="en-US" altLang="ja-JP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②、③</a:t>
            </a:r>
            <a:r>
              <a:rPr kumimoji="1" lang="ja-JP" altLang="en-US" sz="160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は被検者が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職員と向き合わないよう、後ろや壁を向いて行います。</a:t>
            </a:r>
            <a:endParaRPr kumimoji="1" lang="en-US" altLang="ja-JP" sz="16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42900" indent="-342900">
              <a:buFont typeface="+mj-ea"/>
              <a:buAutoNum type="circleNumDbPlain" startAt="4"/>
            </a:pPr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液体成分が十分量に達したら、しっかりと蓋を閉め、容器の外面をアルコール綿で拭きます。</a:t>
            </a:r>
            <a:endParaRPr kumimoji="1" lang="en-US" altLang="ja-JP" sz="16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42900" indent="-342900">
              <a:buFont typeface="+mj-ea"/>
              <a:buAutoNum type="circleNumDbPlain" startAt="4"/>
            </a:pPr>
            <a:endParaRPr kumimoji="1" lang="en-US" altLang="ja-JP" sz="16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BABDE2BB-2865-F743-AB20-4CB110B429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4865" y="6148336"/>
            <a:ext cx="1292051" cy="1722735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pic>
        <p:nvPicPr>
          <p:cNvPr id="9" name="図 8" descr="屋内, 人, テーブル, 窓 が含まれている画像&#10;&#10;自動的に生成された説明">
            <a:extLst>
              <a:ext uri="{FF2B5EF4-FFF2-40B4-BE49-F238E27FC236}">
                <a16:creationId xmlns:a16="http://schemas.microsoft.com/office/drawing/2014/main" id="{72356A6B-7ED1-6443-8886-A63076245EC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" r="11040" b="11041"/>
          <a:stretch/>
        </p:blipFill>
        <p:spPr>
          <a:xfrm>
            <a:off x="1111433" y="6148336"/>
            <a:ext cx="1292051" cy="1722735"/>
          </a:xfrm>
          <a:prstGeom prst="rect">
            <a:avLst/>
          </a:prstGeom>
          <a:ln w="38100">
            <a:solidFill>
              <a:srgbClr val="0070C0"/>
            </a:solidFill>
          </a:ln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8C13AAB-943F-D045-9D91-6427A757F031}"/>
              </a:ext>
            </a:extLst>
          </p:cNvPr>
          <p:cNvSpPr txBox="1"/>
          <p:nvPr/>
        </p:nvSpPr>
        <p:spPr>
          <a:xfrm>
            <a:off x="868431" y="7925525"/>
            <a:ext cx="17876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泡が少ない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十分量採取されている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B61BC6E-F975-A544-8F18-6F3BF047CFDA}"/>
              </a:ext>
            </a:extLst>
          </p:cNvPr>
          <p:cNvSpPr txBox="1"/>
          <p:nvPr/>
        </p:nvSpPr>
        <p:spPr>
          <a:xfrm>
            <a:off x="3995301" y="7925525"/>
            <a:ext cx="19511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泡が多い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十分量採取されていない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196702" y="8639125"/>
            <a:ext cx="6464594" cy="1085644"/>
          </a:xfrm>
          <a:prstGeom prst="roundRect">
            <a:avLst/>
          </a:prstGeom>
          <a:noFill/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３．保管・輸送</a:t>
            </a:r>
            <a:endParaRPr kumimoji="1" lang="en-US" altLang="ja-JP" sz="16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42900" indent="-342900">
              <a:buFont typeface="+mj-ea"/>
              <a:buAutoNum type="circleNumDbPlain"/>
            </a:pP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施設等の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職員はマスク及び手袋を装着した上で検体容器を回収し、可能な限り速やかに冷蔵庫（４℃）または氷上に保管します。</a:t>
            </a:r>
            <a:endParaRPr kumimoji="1" lang="en-US" altLang="ja-JP" sz="16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42900" indent="-342900">
              <a:buFont typeface="+mj-ea"/>
              <a:buAutoNum type="circleNumDbPlain"/>
            </a:pPr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検査実施機関の定める方法により、輸送を行います。</a:t>
            </a:r>
            <a:endParaRPr kumimoji="1" lang="en-US" altLang="ja-JP" sz="16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6846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379</TotalTime>
  <Words>318</Words>
  <Application>Microsoft Office PowerPoint</Application>
  <PresentationFormat>A4 210 x 297 mm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ＤＦ特太ゴシック体</vt:lpstr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橋本 尚英(hashimoto-takahide)</dc:creator>
  <cp:lastModifiedBy>橋本 尚英(hashimoto-takahide)</cp:lastModifiedBy>
  <cp:revision>25</cp:revision>
  <cp:lastPrinted>2021-03-01T05:31:20Z</cp:lastPrinted>
  <dcterms:created xsi:type="dcterms:W3CDTF">2021-02-22T06:05:52Z</dcterms:created>
  <dcterms:modified xsi:type="dcterms:W3CDTF">2021-03-03T04:24:06Z</dcterms:modified>
</cp:coreProperties>
</file>